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Montserrat Bold" charset="1" panose="00000800000000000000"/>
      <p:regular r:id="rId12"/>
    </p:embeddedFont>
    <p:embeddedFont>
      <p:font typeface="Lekton Bold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3042" y="-541451"/>
            <a:ext cx="19274083" cy="10841672"/>
          </a:xfrm>
          <a:custGeom>
            <a:avLst/>
            <a:gdLst/>
            <a:ahLst/>
            <a:cxnLst/>
            <a:rect r="r" b="b" t="t" l="l"/>
            <a:pathLst>
              <a:path h="10841672" w="19274083">
                <a:moveTo>
                  <a:pt x="0" y="0"/>
                </a:moveTo>
                <a:lnTo>
                  <a:pt x="19274084" y="0"/>
                </a:lnTo>
                <a:lnTo>
                  <a:pt x="19274084" y="10841672"/>
                </a:lnTo>
                <a:lnTo>
                  <a:pt x="0" y="10841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16422" y="3138789"/>
            <a:ext cx="13456964" cy="2540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4"/>
              </a:lnSpc>
            </a:pPr>
            <a:r>
              <a:rPr lang="en-US" sz="7652" b="true">
                <a:solidFill>
                  <a:srgbClr val="AD2E8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 VOCES COLECTIVAS:</a:t>
            </a:r>
          </a:p>
          <a:p>
            <a:pPr algn="l">
              <a:lnSpc>
                <a:spcPts val="6504"/>
              </a:lnSpc>
            </a:pPr>
            <a:r>
              <a:rPr lang="en-US" sz="7652" b="true">
                <a:solidFill>
                  <a:srgbClr val="AD2E8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DEMOCRACIA Y ACCIÓN CIUDADANA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406082" y="5679226"/>
            <a:ext cx="7458692" cy="3729379"/>
          </a:xfrm>
          <a:custGeom>
            <a:avLst/>
            <a:gdLst/>
            <a:ahLst/>
            <a:cxnLst/>
            <a:rect r="r" b="b" t="t" l="l"/>
            <a:pathLst>
              <a:path h="3729379" w="7458692">
                <a:moveTo>
                  <a:pt x="0" y="0"/>
                </a:moveTo>
                <a:lnTo>
                  <a:pt x="7458693" y="0"/>
                </a:lnTo>
                <a:lnTo>
                  <a:pt x="7458693" y="3729379"/>
                </a:lnTo>
                <a:lnTo>
                  <a:pt x="0" y="3729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008" t="0" r="-2008" b="-200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16422" y="5780005"/>
            <a:ext cx="10662639" cy="3144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33"/>
              </a:lnSpc>
            </a:pPr>
            <a:r>
              <a:rPr lang="en-US" sz="4452" b="tru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Experiencia de articulación </a:t>
            </a:r>
          </a:p>
          <a:p>
            <a:pPr algn="l">
              <a:lnSpc>
                <a:spcPts val="6233"/>
              </a:lnSpc>
            </a:pPr>
            <a:r>
              <a:rPr lang="en-US" sz="4452" b="tru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entre sociedad civil y organismos </a:t>
            </a:r>
          </a:p>
          <a:p>
            <a:pPr algn="l">
              <a:lnSpc>
                <a:spcPts val="6233"/>
              </a:lnSpc>
            </a:pPr>
            <a:r>
              <a:rPr lang="en-US" sz="4452" b="tru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electorales.</a:t>
            </a:r>
          </a:p>
          <a:p>
            <a:pPr algn="l">
              <a:lnSpc>
                <a:spcPts val="6233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616422" y="8408083"/>
            <a:ext cx="13456964" cy="387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3352" b="true">
                <a:solidFill>
                  <a:srgbClr val="AD2E8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Olga Elizabeth Lucio Huerta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3042" y="-541451"/>
            <a:ext cx="19274083" cy="10841672"/>
          </a:xfrm>
          <a:custGeom>
            <a:avLst/>
            <a:gdLst/>
            <a:ahLst/>
            <a:cxnLst/>
            <a:rect r="r" b="b" t="t" l="l"/>
            <a:pathLst>
              <a:path h="10841672" w="19274083">
                <a:moveTo>
                  <a:pt x="0" y="0"/>
                </a:moveTo>
                <a:lnTo>
                  <a:pt x="19274084" y="0"/>
                </a:lnTo>
                <a:lnTo>
                  <a:pt x="19274084" y="10841672"/>
                </a:lnTo>
                <a:lnTo>
                  <a:pt x="0" y="10841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84800" y="3521199"/>
            <a:ext cx="9893920" cy="4997909"/>
          </a:xfrm>
          <a:custGeom>
            <a:avLst/>
            <a:gdLst/>
            <a:ahLst/>
            <a:cxnLst/>
            <a:rect r="r" b="b" t="t" l="l"/>
            <a:pathLst>
              <a:path h="4997909" w="9893920">
                <a:moveTo>
                  <a:pt x="0" y="0"/>
                </a:moveTo>
                <a:lnTo>
                  <a:pt x="9893921" y="0"/>
                </a:lnTo>
                <a:lnTo>
                  <a:pt x="9893921" y="4997909"/>
                </a:lnTo>
                <a:lnTo>
                  <a:pt x="0" y="499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1891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1466542" y="2871217"/>
            <a:ext cx="6318258" cy="6250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1024" indent="-275512" lvl="1">
              <a:lnSpc>
                <a:spcPts val="3573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52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La Red Voces Colectivas su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ge en el marco del Proc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es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 Electoral Local Extraordinario 2025 del Poder Judic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i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al del Estado de San Lui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Potosí.</a:t>
            </a:r>
          </a:p>
          <a:p>
            <a:pPr algn="l">
              <a:lnSpc>
                <a:spcPts val="3573"/>
              </a:lnSpc>
              <a:spcBef>
                <a:spcPct val="0"/>
              </a:spcBef>
            </a:pPr>
          </a:p>
          <a:p>
            <a:pPr algn="l" marL="551024" indent="-275512" lvl="1">
              <a:lnSpc>
                <a:spcPts val="3573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N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 com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un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espac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i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 de en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uen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t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,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diál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g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y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c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ol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boració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n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entr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 s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oci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da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civil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o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rga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n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iz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da, ac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ti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vista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s,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co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lect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ivas f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minista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s, pe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rsonas d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f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n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oras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de de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re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ch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os 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hum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an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os y</a:t>
            </a:r>
            <a:r>
              <a:rPr lang="en-US" b="true" sz="25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CEEPAC.</a:t>
            </a:r>
          </a:p>
          <a:p>
            <a:pPr algn="l">
              <a:lnSpc>
                <a:spcPts val="3573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57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3042" y="-541451"/>
            <a:ext cx="19274083" cy="10841672"/>
          </a:xfrm>
          <a:custGeom>
            <a:avLst/>
            <a:gdLst/>
            <a:ahLst/>
            <a:cxnLst/>
            <a:rect r="r" b="b" t="t" l="l"/>
            <a:pathLst>
              <a:path h="10841672" w="19274083">
                <a:moveTo>
                  <a:pt x="0" y="0"/>
                </a:moveTo>
                <a:lnTo>
                  <a:pt x="19274084" y="0"/>
                </a:lnTo>
                <a:lnTo>
                  <a:pt x="19274084" y="10841672"/>
                </a:lnTo>
                <a:lnTo>
                  <a:pt x="0" y="10841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3147715"/>
            <a:ext cx="7455759" cy="452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93"/>
              </a:lnSpc>
              <a:spcBef>
                <a:spcPct val="0"/>
              </a:spcBef>
            </a:pPr>
            <a:r>
              <a:rPr lang="en-US" b="true" sz="2852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La Red 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reúnió a más 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 30 organizaciones y col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ectiva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 del estado de San Luis Potosí que trabajan con pueb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los indíg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enas, población LGBTIQ+, mujeres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, p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ersonas con discapacidad, reins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e</a:t>
            </a:r>
            <a:r>
              <a:rPr lang="en-US" b="true" sz="2852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rción social, reconocimiento del trabajo de cuidados. Entre otros temas. Unidas para fortalecer la participación ciudadana y la democracia local.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12695" y="2841422"/>
            <a:ext cx="6495712" cy="4572665"/>
            <a:chOff x="0" y="0"/>
            <a:chExt cx="1852730" cy="1304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2730" cy="1304232"/>
            </a:xfrm>
            <a:custGeom>
              <a:avLst/>
              <a:gdLst/>
              <a:ahLst/>
              <a:cxnLst/>
              <a:rect r="r" b="b" t="t" l="l"/>
              <a:pathLst>
                <a:path h="1304232" w="1852730">
                  <a:moveTo>
                    <a:pt x="23837" y="0"/>
                  </a:moveTo>
                  <a:lnTo>
                    <a:pt x="1828893" y="0"/>
                  </a:lnTo>
                  <a:cubicBezTo>
                    <a:pt x="1842058" y="0"/>
                    <a:pt x="1852730" y="10672"/>
                    <a:pt x="1852730" y="23837"/>
                  </a:cubicBezTo>
                  <a:lnTo>
                    <a:pt x="1852730" y="1280395"/>
                  </a:lnTo>
                  <a:cubicBezTo>
                    <a:pt x="1852730" y="1293560"/>
                    <a:pt x="1842058" y="1304232"/>
                    <a:pt x="1828893" y="1304232"/>
                  </a:cubicBezTo>
                  <a:lnTo>
                    <a:pt x="23837" y="1304232"/>
                  </a:lnTo>
                  <a:cubicBezTo>
                    <a:pt x="10672" y="1304232"/>
                    <a:pt x="0" y="1293560"/>
                    <a:pt x="0" y="1280395"/>
                  </a:cubicBezTo>
                  <a:lnTo>
                    <a:pt x="0" y="23837"/>
                  </a:lnTo>
                  <a:cubicBezTo>
                    <a:pt x="0" y="10672"/>
                    <a:pt x="10672" y="0"/>
                    <a:pt x="23837" y="0"/>
                  </a:cubicBezTo>
                  <a:close/>
                </a:path>
              </a:pathLst>
            </a:custGeom>
            <a:solidFill>
              <a:srgbClr val="FFEAE0"/>
            </a:solidFill>
            <a:ln w="19050" cap="sq">
              <a:solidFill>
                <a:srgbClr val="FAFAFB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1852730" cy="12947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790188" y="3204865"/>
            <a:ext cx="5940726" cy="2842118"/>
            <a:chOff x="0" y="0"/>
            <a:chExt cx="7920968" cy="3789491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/>
            <a:srcRect l="15690" t="18378" r="0" b="9915"/>
            <a:stretch>
              <a:fillRect/>
            </a:stretch>
          </p:blipFill>
          <p:spPr>
            <a:xfrm flipH="false" flipV="false">
              <a:off x="0" y="0"/>
              <a:ext cx="7920968" cy="3789491"/>
            </a:xfrm>
            <a:prstGeom prst="rect">
              <a:avLst/>
            </a:prstGeom>
          </p:spPr>
        </p:pic>
      </p:grpSp>
      <p:sp>
        <p:nvSpPr>
          <p:cNvPr name="TextBox 9" id="9"/>
          <p:cNvSpPr txBox="true"/>
          <p:nvPr/>
        </p:nvSpPr>
        <p:spPr>
          <a:xfrm rot="0">
            <a:off x="2399641" y="6212998"/>
            <a:ext cx="4721819" cy="107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5"/>
              </a:lnSpc>
              <a:spcBef>
                <a:spcPct val="0"/>
              </a:spcBef>
            </a:pPr>
            <a:r>
              <a:rPr lang="en-US" b="true" sz="2401">
                <a:solidFill>
                  <a:srgbClr val="AD2E86"/>
                </a:solidFill>
                <a:latin typeface="Lekton Bold"/>
                <a:ea typeface="Lekton Bold"/>
                <a:cs typeface="Lekton Bold"/>
                <a:sym typeface="Lekton Bold"/>
              </a:rPr>
              <a:t>DIFUSIÓN </a:t>
            </a:r>
            <a:r>
              <a:rPr lang="en-US" b="true" sz="2401">
                <a:solidFill>
                  <a:srgbClr val="AD2E86"/>
                </a:solidFill>
                <a:latin typeface="Lekton Bold"/>
                <a:ea typeface="Lekton Bold"/>
                <a:cs typeface="Lekton Bold"/>
                <a:sym typeface="Lekton Bold"/>
              </a:rPr>
              <a:t>DEL PROCESO EN OTROS TERRITORIOS, AMPLIFICACIÓN DEL ALCANCE.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3042" y="-541451"/>
            <a:ext cx="19274083" cy="10841672"/>
          </a:xfrm>
          <a:custGeom>
            <a:avLst/>
            <a:gdLst/>
            <a:ahLst/>
            <a:cxnLst/>
            <a:rect r="r" b="b" t="t" l="l"/>
            <a:pathLst>
              <a:path h="10841672" w="19274083">
                <a:moveTo>
                  <a:pt x="0" y="0"/>
                </a:moveTo>
                <a:lnTo>
                  <a:pt x="19274084" y="0"/>
                </a:lnTo>
                <a:lnTo>
                  <a:pt x="19274084" y="10841672"/>
                </a:lnTo>
                <a:lnTo>
                  <a:pt x="0" y="10841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977149" y="3140799"/>
            <a:ext cx="6495712" cy="4572665"/>
            <a:chOff x="0" y="0"/>
            <a:chExt cx="1852730" cy="13042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52730" cy="1304232"/>
            </a:xfrm>
            <a:custGeom>
              <a:avLst/>
              <a:gdLst/>
              <a:ahLst/>
              <a:cxnLst/>
              <a:rect r="r" b="b" t="t" l="l"/>
              <a:pathLst>
                <a:path h="1304232" w="1852730">
                  <a:moveTo>
                    <a:pt x="23837" y="0"/>
                  </a:moveTo>
                  <a:lnTo>
                    <a:pt x="1828893" y="0"/>
                  </a:lnTo>
                  <a:cubicBezTo>
                    <a:pt x="1842058" y="0"/>
                    <a:pt x="1852730" y="10672"/>
                    <a:pt x="1852730" y="23837"/>
                  </a:cubicBezTo>
                  <a:lnTo>
                    <a:pt x="1852730" y="1280395"/>
                  </a:lnTo>
                  <a:cubicBezTo>
                    <a:pt x="1852730" y="1293560"/>
                    <a:pt x="1842058" y="1304232"/>
                    <a:pt x="1828893" y="1304232"/>
                  </a:cubicBezTo>
                  <a:lnTo>
                    <a:pt x="23837" y="1304232"/>
                  </a:lnTo>
                  <a:cubicBezTo>
                    <a:pt x="10672" y="1304232"/>
                    <a:pt x="0" y="1293560"/>
                    <a:pt x="0" y="1280395"/>
                  </a:cubicBezTo>
                  <a:lnTo>
                    <a:pt x="0" y="23837"/>
                  </a:lnTo>
                  <a:cubicBezTo>
                    <a:pt x="0" y="10672"/>
                    <a:pt x="10672" y="0"/>
                    <a:pt x="23837" y="0"/>
                  </a:cubicBezTo>
                  <a:close/>
                </a:path>
              </a:pathLst>
            </a:custGeom>
            <a:solidFill>
              <a:srgbClr val="FFEAE0"/>
            </a:solidFill>
            <a:ln w="19050" cap="sq">
              <a:solidFill>
                <a:srgbClr val="FAFAFB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852730" cy="12947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864095" y="3504242"/>
            <a:ext cx="5331273" cy="2842118"/>
            <a:chOff x="0" y="0"/>
            <a:chExt cx="7108363" cy="3789491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t="25464" r="0" b="31886"/>
            <a:stretch>
              <a:fillRect/>
            </a:stretch>
          </p:blipFill>
          <p:spPr>
            <a:xfrm flipH="false" flipV="false">
              <a:off x="0" y="0"/>
              <a:ext cx="7108363" cy="3789491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1654736" y="2888029"/>
            <a:ext cx="8989173" cy="5849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1. Conve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rsatorios públicos:</a:t>
            </a:r>
          </a:p>
          <a:p>
            <a:pPr algn="just" marL="474905" indent="-237452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Instalación de la Red: “Democracia y Acción Ciudadana”, con parti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cip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ción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de autoridades electorales, fiscalía en delitos electorales y sociedad civil.</a:t>
            </a:r>
          </a:p>
          <a:p>
            <a:pPr algn="just" marL="474905" indent="-237452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Capacitaciones replicables sobre el proceso electoral judicial.</a:t>
            </a:r>
          </a:p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2. Producción de materiales 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ciudadanos:</a:t>
            </a:r>
          </a:p>
          <a:p>
            <a:pPr algn="just" marL="474905" indent="-237452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Cam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p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aña</a:t>
            </a: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 informativas con enfoque de derechos humanos y lenguaje accesible.</a:t>
            </a:r>
          </a:p>
          <a:p>
            <a:pPr algn="just" marL="474905" indent="-237452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Difusión en redes sociales y medios comunitarios.</a:t>
            </a:r>
          </a:p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3. Formación y diálogo:</a:t>
            </a:r>
          </a:p>
          <a:p>
            <a:pPr algn="just" marL="474905" indent="-237452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Sesiones de reflexión colectiva y espacios de capacitación sobre participación, derechos políticos y vigilancia ciudadana.</a:t>
            </a:r>
          </a:p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1864095" y="6512375"/>
            <a:ext cx="4721819" cy="726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85"/>
              </a:lnSpc>
              <a:spcBef>
                <a:spcPct val="0"/>
              </a:spcBef>
            </a:pPr>
            <a:r>
              <a:rPr lang="en-US" b="true" sz="2401">
                <a:solidFill>
                  <a:srgbClr val="AD2E86"/>
                </a:solidFill>
                <a:latin typeface="Lekton Bold"/>
                <a:ea typeface="Lekton Bold"/>
                <a:cs typeface="Lekton Bold"/>
                <a:sym typeface="Lekton Bold"/>
              </a:rPr>
              <a:t>REFLEXIÓN </a:t>
            </a:r>
            <a:r>
              <a:rPr lang="en-US" b="true" sz="2401">
                <a:solidFill>
                  <a:srgbClr val="AD2E86"/>
                </a:solidFill>
                <a:latin typeface="Lekton Bold"/>
                <a:ea typeface="Lekton Bold"/>
                <a:cs typeface="Lekton Bold"/>
                <a:sym typeface="Lekton Bold"/>
              </a:rPr>
              <a:t>COLECTIVA E INCLUSIÓN DE ACTORES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3042" y="-541451"/>
            <a:ext cx="19274083" cy="10841672"/>
          </a:xfrm>
          <a:custGeom>
            <a:avLst/>
            <a:gdLst/>
            <a:ahLst/>
            <a:cxnLst/>
            <a:rect r="r" b="b" t="t" l="l"/>
            <a:pathLst>
              <a:path h="10841672" w="19274083">
                <a:moveTo>
                  <a:pt x="0" y="0"/>
                </a:moveTo>
                <a:lnTo>
                  <a:pt x="19274084" y="0"/>
                </a:lnTo>
                <a:lnTo>
                  <a:pt x="19274084" y="10841672"/>
                </a:lnTo>
                <a:lnTo>
                  <a:pt x="0" y="10841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2717" y="2406274"/>
            <a:ext cx="4623477" cy="4600106"/>
          </a:xfrm>
          <a:custGeom>
            <a:avLst/>
            <a:gdLst/>
            <a:ahLst/>
            <a:cxnLst/>
            <a:rect r="r" b="b" t="t" l="l"/>
            <a:pathLst>
              <a:path h="4600106" w="4623477">
                <a:moveTo>
                  <a:pt x="0" y="0"/>
                </a:moveTo>
                <a:lnTo>
                  <a:pt x="4623477" y="0"/>
                </a:lnTo>
                <a:lnTo>
                  <a:pt x="4623477" y="4600106"/>
                </a:lnTo>
                <a:lnTo>
                  <a:pt x="0" y="4600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3010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0439" y="3904260"/>
            <a:ext cx="8508033" cy="4562694"/>
          </a:xfrm>
          <a:custGeom>
            <a:avLst/>
            <a:gdLst/>
            <a:ahLst/>
            <a:cxnLst/>
            <a:rect r="r" b="b" t="t" l="l"/>
            <a:pathLst>
              <a:path h="4562694" w="8508033">
                <a:moveTo>
                  <a:pt x="0" y="0"/>
                </a:moveTo>
                <a:lnTo>
                  <a:pt x="8508033" y="0"/>
                </a:lnTo>
                <a:lnTo>
                  <a:pt x="8508033" y="4562693"/>
                </a:lnTo>
                <a:lnTo>
                  <a:pt x="0" y="4562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4235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8319506" y="3174782"/>
            <a:ext cx="8495376" cy="4483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263" indent="-280631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 colaboración entre sociedad civi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y organismos electorales enriquece la democracia y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fortalece la legitimidad institucional.</a:t>
            </a:r>
          </a:p>
          <a:p>
            <a:pPr algn="just" marL="561263" indent="-280631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La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participación ciudadan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a e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m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á</a:t>
            </a:r>
            <a:r>
              <a:rPr lang="en-US" b="true" sz="2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s efectiva cuando se construye desde el territorio, con lenguaje claro y enfoque de derechos.</a:t>
            </a:r>
          </a:p>
          <a:p>
            <a:pPr algn="just" marL="561263" indent="-280631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599" strike="noStrike" u="sng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Las redes multisectoriales potencian el impacto de las acciones de cultura cívica.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3042" y="-541451"/>
            <a:ext cx="19274083" cy="10841672"/>
          </a:xfrm>
          <a:custGeom>
            <a:avLst/>
            <a:gdLst/>
            <a:ahLst/>
            <a:cxnLst/>
            <a:rect r="r" b="b" t="t" l="l"/>
            <a:pathLst>
              <a:path h="10841672" w="19274083">
                <a:moveTo>
                  <a:pt x="0" y="0"/>
                </a:moveTo>
                <a:lnTo>
                  <a:pt x="19274084" y="0"/>
                </a:lnTo>
                <a:lnTo>
                  <a:pt x="19274084" y="10841672"/>
                </a:lnTo>
                <a:lnTo>
                  <a:pt x="0" y="10841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470742" y="3679639"/>
            <a:ext cx="7790937" cy="394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15"/>
              </a:lnSpc>
            </a:pPr>
            <a:r>
              <a:rPr lang="en-US" b="true" sz="5599" strike="noStrike" u="non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Voces Colectivas nos recordó que la democracia será comunitaria o no será.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44436" y="2550928"/>
            <a:ext cx="4919243" cy="491924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31560" y="7165018"/>
            <a:ext cx="4544995" cy="843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Descarga la Edición especial</a:t>
            </a:r>
            <a:r>
              <a:rPr lang="en-US" sz="2399" b="true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399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Revista Vocees</a:t>
            </a:r>
            <a:r>
              <a:rPr lang="en-US" b="true" sz="2399">
                <a:solidFill>
                  <a:srgbClr val="FF606F"/>
                </a:solidFill>
                <a:latin typeface="Lekton Bold"/>
                <a:ea typeface="Lekton Bold"/>
                <a:cs typeface="Lekton Bold"/>
                <a:sym typeface="Lekton Bold"/>
              </a:rPr>
              <a:t> No.85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DAG2W7hyET8</dc:identifier>
  <dcterms:modified xsi:type="dcterms:W3CDTF">2011-08-01T06:04:30Z</dcterms:modified>
  <cp:revision>1</cp:revision>
  <dc:title>Red Voces Colectivas: Democracia y Acción Ciudadana</dc:title>
</cp:coreProperties>
</file>